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Roboto" panose="02000000000000000000" pitchFamily="34" charset="0"/>
      <p:regular r:id="rId17"/>
      <p:bold r:id="rId18"/>
      <p:italic r:id="rId19"/>
      <p:boldItalic r:id="rId20"/>
    </p:embeddedFont>
    <p:embeddedFont>
      <p:font typeface="Roboto" panose="02000000000000000000" pitchFamily="34" charset="-122"/>
      <p:regular r:id="rId21"/>
    </p:embeddedFont>
    <p:embeddedFont>
      <p:font typeface="Roboto" panose="02000000000000000000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569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/>
              <a:t>Title:</a:t>
            </a:r>
            <a:r>
              <a:rPr lang="en-US" sz="4800"/>
              <a:t> Stock Price Prediction</a:t>
            </a:r>
            <a:br>
              <a:rPr lang="en-US" sz="4800"/>
            </a:br>
            <a:r>
              <a:rPr lang="en-US" sz="4800" b="1"/>
              <a:t>Subtitle:</a:t>
            </a:r>
            <a:r>
              <a:rPr lang="en-US" sz="4800"/>
              <a:t> Predicting Tomorrow’s Stock Prices with Machine Learning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 flipV="1">
            <a:off x="6280190" y="5503903"/>
            <a:ext cx="7556421" cy="114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341" y="7656394"/>
            <a:ext cx="2530059" cy="509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299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Directions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535341" y="2141934"/>
            <a:ext cx="30480" cy="4994672"/>
          </a:xfrm>
          <a:prstGeom prst="roundRect">
            <a:avLst>
              <a:gd name="adj" fmla="val 312558"/>
            </a:avLst>
          </a:prstGeom>
          <a:solidFill>
            <a:srgbClr val="BFD3D8"/>
          </a:solidFill>
        </p:spPr>
      </p:sp>
      <p:sp>
        <p:nvSpPr>
          <p:cNvPr id="5" name="Shape 2"/>
          <p:cNvSpPr/>
          <p:nvPr/>
        </p:nvSpPr>
        <p:spPr>
          <a:xfrm>
            <a:off x="6760012" y="23818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</p:spPr>
      </p:sp>
      <p:sp>
        <p:nvSpPr>
          <p:cNvPr id="6" name="Shape 3"/>
          <p:cNvSpPr/>
          <p:nvPr/>
        </p:nvSpPr>
        <p:spPr>
          <a:xfrm>
            <a:off x="6280190" y="21419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184440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2198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Sentiment Analysis</a:t>
            </a:r>
            <a:endParaRPr lang="en-US" sz="2200"/>
          </a:p>
        </p:txBody>
      </p:sp>
      <p:sp>
        <p:nvSpPr>
          <p:cNvPr id="9" name="Text 5"/>
          <p:cNvSpPr/>
          <p:nvPr/>
        </p:nvSpPr>
        <p:spPr>
          <a:xfrm>
            <a:off x="7669411" y="2710220"/>
            <a:ext cx="616719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Incorporate news article sentiment for better insights.</a:t>
            </a:r>
            <a:endParaRPr lang="en-US" sz="1750"/>
          </a:p>
        </p:txBody>
      </p:sp>
      <p:sp>
        <p:nvSpPr>
          <p:cNvPr id="10" name="Shape 6"/>
          <p:cNvSpPr/>
          <p:nvPr/>
        </p:nvSpPr>
        <p:spPr>
          <a:xfrm>
            <a:off x="6760012" y="374392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</p:spPr>
      </p:sp>
      <p:sp>
        <p:nvSpPr>
          <p:cNvPr id="11" name="Shape 7"/>
          <p:cNvSpPr/>
          <p:nvPr/>
        </p:nvSpPr>
        <p:spPr>
          <a:xfrm>
            <a:off x="6280190" y="35040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54651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58187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Deep Learning</a:t>
            </a:r>
            <a:endParaRPr lang="en-US" sz="2200"/>
          </a:p>
        </p:txBody>
      </p:sp>
      <p:sp>
        <p:nvSpPr>
          <p:cNvPr id="14" name="Text 9"/>
          <p:cNvSpPr/>
          <p:nvPr/>
        </p:nvSpPr>
        <p:spPr>
          <a:xfrm>
            <a:off x="7669411" y="4072295"/>
            <a:ext cx="616719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Utilize LSTMs for enhanced time series forecasting.</a:t>
            </a:r>
            <a:endParaRPr lang="en-US" sz="175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</p:spPr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Expand Scope</a:t>
            </a:r>
            <a:endParaRPr lang="en-US" sz="220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Apply models to multiple stocks and sectors.</a:t>
            </a:r>
            <a:endParaRPr lang="en-US" sz="1750"/>
          </a:p>
        </p:txBody>
      </p:sp>
      <p:sp>
        <p:nvSpPr>
          <p:cNvPr id="20" name="Shape 14"/>
          <p:cNvSpPr/>
          <p:nvPr/>
        </p:nvSpPr>
        <p:spPr>
          <a:xfrm>
            <a:off x="6760012" y="646807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</p:spPr>
      </p:sp>
      <p:sp>
        <p:nvSpPr>
          <p:cNvPr id="21" name="Shape 15"/>
          <p:cNvSpPr/>
          <p:nvPr/>
        </p:nvSpPr>
        <p:spPr>
          <a:xfrm>
            <a:off x="6280190" y="6228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270665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3060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Live Deployment</a:t>
            </a:r>
            <a:endParaRPr lang="en-US" sz="2200"/>
          </a:p>
        </p:txBody>
      </p:sp>
      <p:sp>
        <p:nvSpPr>
          <p:cNvPr id="24" name="Text 17"/>
          <p:cNvSpPr/>
          <p:nvPr/>
        </p:nvSpPr>
        <p:spPr>
          <a:xfrm>
            <a:off x="7669411" y="6796445"/>
            <a:ext cx="616719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Implement model in a paper trading environment.</a:t>
            </a:r>
            <a:endParaRPr lang="en-US" sz="175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0341" y="7560860"/>
            <a:ext cx="2530059" cy="585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8941" y="3606046"/>
            <a:ext cx="681787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/>
              <a:t>What is This Project About?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4921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96407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999434"/>
            <a:ext cx="5215582" cy="966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7" name="Text 3"/>
          <p:cNvSpPr/>
          <p:nvPr/>
        </p:nvSpPr>
        <p:spPr>
          <a:xfrm>
            <a:off x="1530905" y="4964073"/>
            <a:ext cx="5328990" cy="8659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In this project, I tried to </a:t>
            </a:r>
            <a:r>
              <a:rPr lang="en-US" sz="2000" b="1"/>
              <a:t>predict tomorrow’s stock prices </a:t>
            </a:r>
            <a:endParaRPr lang="en-US" sz="2000" b="1"/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b="1"/>
              <a:t>Using past data.</a:t>
            </a:r>
            <a:endParaRPr lang="en-US" sz="2000"/>
          </a:p>
        </p:txBody>
      </p:sp>
      <p:sp>
        <p:nvSpPr>
          <p:cNvPr id="8" name="Shape 4"/>
          <p:cNvSpPr/>
          <p:nvPr/>
        </p:nvSpPr>
        <p:spPr>
          <a:xfrm>
            <a:off x="7428667" y="49669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74" y="496407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9994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/>
              <a:t>I used machine learning (regression) to do this</a:t>
            </a:r>
            <a:endParaRPr lang="en-US" sz="2000"/>
          </a:p>
        </p:txBody>
      </p:sp>
      <p:sp>
        <p:nvSpPr>
          <p:cNvPr id="11" name="Text 6"/>
          <p:cNvSpPr/>
          <p:nvPr/>
        </p:nvSpPr>
        <p:spPr>
          <a:xfrm>
            <a:off x="8208049" y="4999434"/>
            <a:ext cx="5642610" cy="8305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2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3261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9"/>
          <p:cNvSpPr/>
          <p:nvPr/>
        </p:nvSpPr>
        <p:spPr>
          <a:xfrm>
            <a:off x="1530906" y="6326148"/>
            <a:ext cx="5642610" cy="8659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This can help investors or traders make better decisions.</a:t>
            </a:r>
            <a:endParaRPr lang="en-US" sz="2000"/>
          </a:p>
        </p:txBody>
      </p:sp>
      <p:sp>
        <p:nvSpPr>
          <p:cNvPr id="16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6326148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250792" y="65807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9" name="Text 12"/>
          <p:cNvSpPr/>
          <p:nvPr/>
        </p:nvSpPr>
        <p:spPr>
          <a:xfrm>
            <a:off x="8194119" y="6361509"/>
            <a:ext cx="5642610" cy="8305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00"/>
              <a:t>📈 </a:t>
            </a:r>
            <a:r>
              <a:rPr lang="en-US" sz="2000" b="1"/>
              <a:t>It’s also a great way to learn how machine learning works</a:t>
            </a:r>
            <a:endParaRPr lang="en-US" sz="2000" b="1"/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In real world finance.</a:t>
            </a:r>
            <a:endParaRPr lang="en-US" sz="20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1397" y="7506269"/>
            <a:ext cx="2530059" cy="695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17843"/>
            <a:ext cx="847748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/>
              <a:t>What I Wanted to Do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5528667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932526"/>
            <a:ext cx="2835116" cy="11370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Use past prices to predict </a:t>
            </a:r>
            <a:endParaRPr lang="en-US" sz="2200"/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What the price will be the </a:t>
            </a:r>
            <a:endParaRPr lang="en-US" sz="2200"/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Next day.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793790" y="6095643"/>
            <a:ext cx="3005495" cy="1510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5812393" y="5235091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12393" y="5755361"/>
            <a:ext cx="150244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Show trends using graphs</a:t>
            </a:r>
            <a:endParaRPr lang="en-US" sz="2400"/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and charts.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4139446" y="6245781"/>
            <a:ext cx="3005614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10490716" y="4829651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 flipH="1">
            <a:off x="10490716" y="5415081"/>
            <a:ext cx="169901" cy="6803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Check how accurate the</a:t>
            </a:r>
            <a:endParaRPr lang="en-US" sz="2400"/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model is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7485221" y="5905500"/>
            <a:ext cx="3005614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Text 11"/>
          <p:cNvSpPr/>
          <p:nvPr/>
        </p:nvSpPr>
        <p:spPr>
          <a:xfrm>
            <a:off x="10830997" y="50749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10830997" y="5565338"/>
            <a:ext cx="3005614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 trends using graphs and charts.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463" y="7644883"/>
            <a:ext cx="2210937" cy="5847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987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/>
              <a:t>About the Data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632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 used </a:t>
            </a:r>
            <a:r>
              <a:rPr lang="en-US" sz="2400" b="1"/>
              <a:t>NIFTY50 stock data</a:t>
            </a:r>
            <a:r>
              <a:rPr lang="en-US" sz="2400"/>
              <a:t> from</a:t>
            </a:r>
            <a:endParaRPr lang="en-US" sz="2400"/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Kaggle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028224" y="5063252"/>
            <a:ext cx="3727490" cy="19871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5216962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0632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It contains daily prices from </a:t>
            </a:r>
            <a:r>
              <a:rPr lang="en-US" sz="2400" b="1"/>
              <a:t>50</a:t>
            </a:r>
            <a:endParaRPr lang="en-US" sz="2400" b="1"/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companies</a:t>
            </a:r>
            <a:r>
              <a:rPr lang="en-US" sz="2400"/>
              <a:t> (2008–2020).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5451396" y="5553670"/>
            <a:ext cx="3727490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1" name="Shape 8"/>
          <p:cNvSpPr/>
          <p:nvPr/>
        </p:nvSpPr>
        <p:spPr>
          <a:xfrm>
            <a:off x="9640133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063252"/>
            <a:ext cx="28632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Includes details like </a:t>
            </a:r>
            <a:r>
              <a:rPr lang="en-US" sz="2400" b="1"/>
              <a:t>Open, High,</a:t>
            </a:r>
            <a:endParaRPr lang="en-US" sz="2400" b="1"/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Low, Close, Volume</a:t>
            </a:r>
            <a:r>
              <a:rPr lang="en-US" sz="2400"/>
              <a:t>.</a:t>
            </a:r>
            <a:endParaRPr lang="en-US" sz="2200"/>
          </a:p>
        </p:txBody>
      </p:sp>
      <p:sp>
        <p:nvSpPr>
          <p:cNvPr id="13" name="Text 10"/>
          <p:cNvSpPr/>
          <p:nvPr/>
        </p:nvSpPr>
        <p:spPr>
          <a:xfrm>
            <a:off x="9874568" y="5553670"/>
            <a:ext cx="3727490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used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NIFTY50 stock data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Kaggle.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341" y="7683690"/>
            <a:ext cx="2530059" cy="545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51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/>
              <a:t>Getting the Data Ready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6045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4208" y="2554248"/>
            <a:ext cx="2565798" cy="10204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Removed missing</a:t>
            </a:r>
            <a:endParaRPr lang="en-US" sz="2400"/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values and cleaned</a:t>
            </a:r>
            <a:endParaRPr lang="en-US" sz="2400"/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the data.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6280190" y="3044666"/>
            <a:ext cx="2329815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17604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57509" y="2554247"/>
            <a:ext cx="2565799" cy="11707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Created a new column</a:t>
            </a:r>
            <a:endParaRPr lang="en-US" sz="2400"/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for </a:t>
            </a:r>
            <a:r>
              <a:rPr lang="en-US" sz="2400" b="1"/>
              <a:t>next day’s</a:t>
            </a:r>
            <a:endParaRPr lang="en-US" sz="2400" b="1"/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closing price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8893493" y="3044666"/>
            <a:ext cx="2329815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0283" y="17604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790283" y="2554248"/>
            <a:ext cx="2840117" cy="10204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Split data into training</a:t>
            </a:r>
            <a:endParaRPr lang="en-US" sz="2400"/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and testing sets.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11742779" y="3135392"/>
            <a:ext cx="2329815" cy="1020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51877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62199" y="5312569"/>
            <a:ext cx="23298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Scaled values to improve model results.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6280190" y="6157317"/>
            <a:ext cx="2329815" cy="13606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3771" y="7615451"/>
            <a:ext cx="2530059" cy="5255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87275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Training and Validation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 first used </a:t>
            </a:r>
            <a:r>
              <a:rPr lang="en-US" sz="2400" b="1"/>
              <a:t>Linear Regression</a:t>
            </a:r>
            <a:r>
              <a:rPr lang="en-US" sz="2400"/>
              <a:t> (simple model).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407818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r>
              <a:rPr lang="en-US" sz="2400"/>
              <a:t>Then I tried better models like:</a:t>
            </a:r>
            <a:endParaRPr lang="en-US" sz="2400"/>
          </a:p>
          <a:p>
            <a:r>
              <a:rPr lang="en-US" sz="2400"/>
              <a:t>1] Random forest</a:t>
            </a:r>
            <a:endParaRPr lang="en-US" sz="2400"/>
          </a:p>
          <a:p>
            <a:r>
              <a:rPr lang="en-US" sz="2400"/>
              <a:t>2] XG Boost</a:t>
            </a:r>
            <a:endParaRPr lang="en-US" sz="24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30790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Compared them to see which one works best.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0118" y="7763891"/>
            <a:ext cx="2530059" cy="3401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880" y="443032"/>
            <a:ext cx="5136118" cy="5033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Results: Model Performance</a:t>
            </a:r>
            <a:endParaRPr lang="en-US" sz="3150"/>
          </a:p>
        </p:txBody>
      </p:sp>
      <p:sp>
        <p:nvSpPr>
          <p:cNvPr id="4" name="Text 1"/>
          <p:cNvSpPr/>
          <p:nvPr/>
        </p:nvSpPr>
        <p:spPr>
          <a:xfrm>
            <a:off x="563880" y="9011245"/>
            <a:ext cx="13502640" cy="2415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XGBoost achieved the best RMSE of 4.70. Lagged prices and volume were the most important features driving predictions.</a:t>
            </a:r>
            <a:endParaRPr lang="en-US" sz="12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6095"/>
            <a:ext cx="688705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Visualization of Predictions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4299109"/>
            <a:ext cx="6244709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plot illustrates predicted versus actual prices. This helps assess model fit visually.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599521" y="4299109"/>
            <a:ext cx="6244709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Residual analysis confirmed no heteroscedasticity. It indicated good normality.</a:t>
            </a:r>
            <a:endParaRPr lang="en-US" sz="17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00341" y="7670042"/>
            <a:ext cx="2530059" cy="4777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4601"/>
            <a:ext cx="696539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Limitations and Challenges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687008"/>
            <a:ext cx="130428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Stock market volatility and unpredictability are inherent challenges.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4106466"/>
            <a:ext cx="130428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Risk of overfitting to historical data remains a concern.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4525923"/>
            <a:ext cx="130428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Feature selection bias can skew model outcomes.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4945380"/>
            <a:ext cx="130428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Real-world transaction costs are not modeled.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93790" y="5364837"/>
            <a:ext cx="130428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Market impact is also outside current scope.</a:t>
            </a:r>
            <a:endParaRPr lang="en-US" sz="17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00341" y="7683690"/>
            <a:ext cx="2530059" cy="5459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2035</Words>
  <Application>WPS Presentation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Host Grotesk Medium</vt:lpstr>
      <vt:lpstr>Segoe Print</vt:lpstr>
      <vt:lpstr>Host Grotesk Medium</vt:lpstr>
      <vt:lpstr>Host Grotesk Medium</vt:lpstr>
      <vt:lpstr>Roboto</vt:lpstr>
      <vt:lpstr>Roboto</vt:lpstr>
      <vt:lpstr>Roboto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Shreya Tyagi</cp:lastModifiedBy>
  <cp:revision>5</cp:revision>
  <dcterms:created xsi:type="dcterms:W3CDTF">2025-05-27T04:59:00Z</dcterms:created>
  <dcterms:modified xsi:type="dcterms:W3CDTF">2025-05-27T06:32:53Z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E641C124ECE54587AB182095A97A8200_12</vt:lpwstr>
  </property>
  <property fmtid="{D5CDD505-2E9C-101B-9397-08002B2CF9AE}" pid="3" name="KSOProductBuildVer">
    <vt:lpwstr>1033-12.2.0.21179</vt:lpwstr>
  </property>
</Properties>
</file>